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061" r:id="rId2"/>
    <p:sldId id="2063" r:id="rId3"/>
    <p:sldId id="2062" r:id="rId4"/>
  </p:sldIdLst>
  <p:sldSz cx="12192000" cy="8999538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9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>
      <p:cViewPr varScale="1">
        <p:scale>
          <a:sx n="48" d="100"/>
          <a:sy n="48" d="100"/>
        </p:scale>
        <p:origin x="13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22DDD-63A1-4126-A867-70EB2415BCCE}" type="datetimeFigureOut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43000"/>
            <a:ext cx="41814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D8959-ED9B-45FC-B4AE-A38038F2E2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187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38263" y="1143000"/>
            <a:ext cx="418147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AD8959-ED9B-45FC-B4AE-A38038F2E2E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790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38263" y="1143000"/>
            <a:ext cx="418147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AD8959-ED9B-45FC-B4AE-A38038F2E2E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5874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38263" y="1143000"/>
            <a:ext cx="418147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AD8959-ED9B-45FC-B4AE-A38038F2E2E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0148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72842"/>
            <a:ext cx="10363200" cy="3133172"/>
          </a:xfrm>
        </p:spPr>
        <p:txBody>
          <a:bodyPr anchor="b"/>
          <a:lstStyle>
            <a:lvl1pPr algn="ctr">
              <a:defRPr sz="7874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26842"/>
            <a:ext cx="9144000" cy="2172804"/>
          </a:xfrm>
        </p:spPr>
        <p:txBody>
          <a:bodyPr/>
          <a:lstStyle>
            <a:lvl1pPr marL="0" indent="0" algn="ctr">
              <a:buNone/>
              <a:defRPr sz="3150"/>
            </a:lvl1pPr>
            <a:lvl2pPr marL="599984" indent="0" algn="ctr">
              <a:buNone/>
              <a:defRPr sz="2625"/>
            </a:lvl2pPr>
            <a:lvl3pPr marL="1199967" indent="0" algn="ctr">
              <a:buNone/>
              <a:defRPr sz="2362"/>
            </a:lvl3pPr>
            <a:lvl4pPr marL="1799951" indent="0" algn="ctr">
              <a:buNone/>
              <a:defRPr sz="2100"/>
            </a:lvl4pPr>
            <a:lvl5pPr marL="2399934" indent="0" algn="ctr">
              <a:buNone/>
              <a:defRPr sz="2100"/>
            </a:lvl5pPr>
            <a:lvl6pPr marL="2999918" indent="0" algn="ctr">
              <a:buNone/>
              <a:defRPr sz="2100"/>
            </a:lvl6pPr>
            <a:lvl7pPr marL="3599901" indent="0" algn="ctr">
              <a:buNone/>
              <a:defRPr sz="2100"/>
            </a:lvl7pPr>
            <a:lvl8pPr marL="4199885" indent="0" algn="ctr">
              <a:buNone/>
              <a:defRPr sz="2100"/>
            </a:lvl8pPr>
            <a:lvl9pPr marL="4799868" indent="0" algn="ctr">
              <a:buNone/>
              <a:defRPr sz="21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AC58-43E9-4464-BCF1-E054A792502B}" type="datetimeFigureOut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2593-0F97-490A-9D34-32CB4F9227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86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AC58-43E9-4464-BCF1-E054A792502B}" type="datetimeFigureOut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2593-0F97-490A-9D34-32CB4F9227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699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79142"/>
            <a:ext cx="2628900" cy="762669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79142"/>
            <a:ext cx="7734300" cy="762669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AC58-43E9-4464-BCF1-E054A792502B}" type="datetimeFigureOut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2593-0F97-490A-9D34-32CB4F9227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81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AC58-43E9-4464-BCF1-E054A792502B}" type="datetimeFigureOut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2593-0F97-490A-9D34-32CB4F9227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470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43638"/>
            <a:ext cx="10515600" cy="3743557"/>
          </a:xfrm>
        </p:spPr>
        <p:txBody>
          <a:bodyPr anchor="b"/>
          <a:lstStyle>
            <a:lvl1pPr>
              <a:defRPr sz="7874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022610"/>
            <a:ext cx="10515600" cy="1968648"/>
          </a:xfrm>
        </p:spPr>
        <p:txBody>
          <a:bodyPr/>
          <a:lstStyle>
            <a:lvl1pPr marL="0" indent="0">
              <a:buNone/>
              <a:defRPr sz="3150">
                <a:solidFill>
                  <a:schemeClr val="tx1"/>
                </a:solidFill>
              </a:defRPr>
            </a:lvl1pPr>
            <a:lvl2pPr marL="599984" indent="0">
              <a:buNone/>
              <a:defRPr sz="2625">
                <a:solidFill>
                  <a:schemeClr val="tx1">
                    <a:tint val="75000"/>
                  </a:schemeClr>
                </a:solidFill>
              </a:defRPr>
            </a:lvl2pPr>
            <a:lvl3pPr marL="1199967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3pPr>
            <a:lvl4pPr marL="17999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3999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299991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59990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19988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79986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AC58-43E9-4464-BCF1-E054A792502B}" type="datetimeFigureOut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2593-0F97-490A-9D34-32CB4F9227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547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95710"/>
            <a:ext cx="5181600" cy="571012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95710"/>
            <a:ext cx="5181600" cy="571012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AC58-43E9-4464-BCF1-E054A792502B}" type="datetimeFigureOut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2593-0F97-490A-9D34-32CB4F9227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455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9144"/>
            <a:ext cx="10515600" cy="173949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06137"/>
            <a:ext cx="5157787" cy="1081194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287331"/>
            <a:ext cx="5157787" cy="483516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06137"/>
            <a:ext cx="5183188" cy="1081194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287331"/>
            <a:ext cx="5183188" cy="483516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AC58-43E9-4464-BCF1-E054A792502B}" type="datetimeFigureOut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2593-0F97-490A-9D34-32CB4F9227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054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AC58-43E9-4464-BCF1-E054A792502B}" type="datetimeFigureOut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2593-0F97-490A-9D34-32CB4F9227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336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AC58-43E9-4464-BCF1-E054A792502B}" type="datetimeFigureOut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2593-0F97-490A-9D34-32CB4F9227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104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99969"/>
            <a:ext cx="3932237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295769"/>
            <a:ext cx="6172200" cy="6395505"/>
          </a:xfrm>
        </p:spPr>
        <p:txBody>
          <a:bodyPr/>
          <a:lstStyle>
            <a:lvl1pPr>
              <a:defRPr sz="4199"/>
            </a:lvl1pPr>
            <a:lvl2pPr>
              <a:defRPr sz="3674"/>
            </a:lvl2pPr>
            <a:lvl3pPr>
              <a:defRPr sz="3150"/>
            </a:lvl3pPr>
            <a:lvl4pPr>
              <a:defRPr sz="2625"/>
            </a:lvl4pPr>
            <a:lvl5pPr>
              <a:defRPr sz="2625"/>
            </a:lvl5pPr>
            <a:lvl6pPr>
              <a:defRPr sz="2625"/>
            </a:lvl6pPr>
            <a:lvl7pPr>
              <a:defRPr sz="2625"/>
            </a:lvl7pPr>
            <a:lvl8pPr>
              <a:defRPr sz="2625"/>
            </a:lvl8pPr>
            <a:lvl9pPr>
              <a:defRPr sz="262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699862"/>
            <a:ext cx="3932237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84" indent="0">
              <a:buNone/>
              <a:defRPr sz="1837"/>
            </a:lvl2pPr>
            <a:lvl3pPr marL="1199967" indent="0">
              <a:buNone/>
              <a:defRPr sz="1575"/>
            </a:lvl3pPr>
            <a:lvl4pPr marL="1799951" indent="0">
              <a:buNone/>
              <a:defRPr sz="1312"/>
            </a:lvl4pPr>
            <a:lvl5pPr marL="2399934" indent="0">
              <a:buNone/>
              <a:defRPr sz="1312"/>
            </a:lvl5pPr>
            <a:lvl6pPr marL="2999918" indent="0">
              <a:buNone/>
              <a:defRPr sz="1312"/>
            </a:lvl6pPr>
            <a:lvl7pPr marL="3599901" indent="0">
              <a:buNone/>
              <a:defRPr sz="1312"/>
            </a:lvl7pPr>
            <a:lvl8pPr marL="4199885" indent="0">
              <a:buNone/>
              <a:defRPr sz="1312"/>
            </a:lvl8pPr>
            <a:lvl9pPr marL="4799868" indent="0">
              <a:buNone/>
              <a:defRPr sz="1312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AC58-43E9-4464-BCF1-E054A792502B}" type="datetimeFigureOut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2593-0F97-490A-9D34-32CB4F9227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527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99969"/>
            <a:ext cx="3932237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295769"/>
            <a:ext cx="6172200" cy="6395505"/>
          </a:xfrm>
        </p:spPr>
        <p:txBody>
          <a:bodyPr anchor="t"/>
          <a:lstStyle>
            <a:lvl1pPr marL="0" indent="0">
              <a:buNone/>
              <a:defRPr sz="4199"/>
            </a:lvl1pPr>
            <a:lvl2pPr marL="599984" indent="0">
              <a:buNone/>
              <a:defRPr sz="3674"/>
            </a:lvl2pPr>
            <a:lvl3pPr marL="1199967" indent="0">
              <a:buNone/>
              <a:defRPr sz="3150"/>
            </a:lvl3pPr>
            <a:lvl4pPr marL="1799951" indent="0">
              <a:buNone/>
              <a:defRPr sz="2625"/>
            </a:lvl4pPr>
            <a:lvl5pPr marL="2399934" indent="0">
              <a:buNone/>
              <a:defRPr sz="2625"/>
            </a:lvl5pPr>
            <a:lvl6pPr marL="2999918" indent="0">
              <a:buNone/>
              <a:defRPr sz="2625"/>
            </a:lvl6pPr>
            <a:lvl7pPr marL="3599901" indent="0">
              <a:buNone/>
              <a:defRPr sz="2625"/>
            </a:lvl7pPr>
            <a:lvl8pPr marL="4199885" indent="0">
              <a:buNone/>
              <a:defRPr sz="2625"/>
            </a:lvl8pPr>
            <a:lvl9pPr marL="4799868" indent="0">
              <a:buNone/>
              <a:defRPr sz="262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699862"/>
            <a:ext cx="3932237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84" indent="0">
              <a:buNone/>
              <a:defRPr sz="1837"/>
            </a:lvl2pPr>
            <a:lvl3pPr marL="1199967" indent="0">
              <a:buNone/>
              <a:defRPr sz="1575"/>
            </a:lvl3pPr>
            <a:lvl4pPr marL="1799951" indent="0">
              <a:buNone/>
              <a:defRPr sz="1312"/>
            </a:lvl4pPr>
            <a:lvl5pPr marL="2399934" indent="0">
              <a:buNone/>
              <a:defRPr sz="1312"/>
            </a:lvl5pPr>
            <a:lvl6pPr marL="2999918" indent="0">
              <a:buNone/>
              <a:defRPr sz="1312"/>
            </a:lvl6pPr>
            <a:lvl7pPr marL="3599901" indent="0">
              <a:buNone/>
              <a:defRPr sz="1312"/>
            </a:lvl7pPr>
            <a:lvl8pPr marL="4199885" indent="0">
              <a:buNone/>
              <a:defRPr sz="1312"/>
            </a:lvl8pPr>
            <a:lvl9pPr marL="4799868" indent="0">
              <a:buNone/>
              <a:defRPr sz="1312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AC58-43E9-4464-BCF1-E054A792502B}" type="datetimeFigureOut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2593-0F97-490A-9D34-32CB4F9227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870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9144"/>
            <a:ext cx="10515600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95710"/>
            <a:ext cx="10515600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341240"/>
            <a:ext cx="2743200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AC58-43E9-4464-BCF1-E054A792502B}" type="datetimeFigureOut">
              <a:rPr lang="zh-CN" altLang="en-US" smtClean="0"/>
              <a:t>2022/12/12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341240"/>
            <a:ext cx="4114800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341240"/>
            <a:ext cx="2743200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92593-0F97-490A-9D34-32CB4F9227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462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99967" rtl="0" eaLnBrk="1" latinLnBrk="0" hangingPunct="1">
        <a:lnSpc>
          <a:spcPct val="90000"/>
        </a:lnSpc>
        <a:spcBef>
          <a:spcPct val="0"/>
        </a:spcBef>
        <a:buNone/>
        <a:defRPr sz="57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9992" indent="-299992" algn="l" defTabSz="119996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1pPr>
      <a:lvl2pPr marL="899975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2pPr>
      <a:lvl3pPr marL="1499959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3pPr>
      <a:lvl4pPr marL="2099942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699926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329991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899893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499877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509986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1pPr>
      <a:lvl2pPr marL="599984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99967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799951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399934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2999918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599901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199885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4799868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2C3BAA48-4992-F358-F6E7-0E41312249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82624"/>
          </a:xfrm>
          <a:prstGeom prst="rect">
            <a:avLst/>
          </a:prstGeom>
        </p:spPr>
      </p:pic>
      <p:grpSp>
        <p:nvGrpSpPr>
          <p:cNvPr id="26" name="组合 25">
            <a:extLst>
              <a:ext uri="{FF2B5EF4-FFF2-40B4-BE49-F238E27FC236}">
                <a16:creationId xmlns:a16="http://schemas.microsoft.com/office/drawing/2014/main" id="{CB2C1A4C-B339-4BED-AC0E-36B9303E0C9D}"/>
              </a:ext>
            </a:extLst>
          </p:cNvPr>
          <p:cNvGrpSpPr/>
          <p:nvPr/>
        </p:nvGrpSpPr>
        <p:grpSpPr>
          <a:xfrm>
            <a:off x="0" y="7879779"/>
            <a:ext cx="12191999" cy="1119759"/>
            <a:chOff x="0" y="5378863"/>
            <a:chExt cx="12191999" cy="1479134"/>
          </a:xfrm>
        </p:grpSpPr>
        <p:sp>
          <p:nvSpPr>
            <p:cNvPr id="29" name="直角三角形 28">
              <a:extLst>
                <a:ext uri="{FF2B5EF4-FFF2-40B4-BE49-F238E27FC236}">
                  <a16:creationId xmlns:a16="http://schemas.microsoft.com/office/drawing/2014/main" id="{D578D49A-AB68-4646-8695-A01FE73B1A4C}"/>
                </a:ext>
              </a:extLst>
            </p:cNvPr>
            <p:cNvSpPr/>
            <p:nvPr/>
          </p:nvSpPr>
          <p:spPr>
            <a:xfrm rot="16200000">
              <a:off x="10712865" y="5378863"/>
              <a:ext cx="1479134" cy="1479134"/>
            </a:xfrm>
            <a:prstGeom prst="rtTriangle">
              <a:avLst/>
            </a:prstGeom>
            <a:solidFill>
              <a:schemeClr val="bg1">
                <a:lumMod val="9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cs typeface="+mn-ea"/>
                <a:sym typeface="+mn-lt"/>
              </a:endParaRPr>
            </a:p>
          </p:txBody>
        </p:sp>
        <p:sp>
          <p:nvSpPr>
            <p:cNvPr id="30" name="直角三角形 29">
              <a:extLst>
                <a:ext uri="{FF2B5EF4-FFF2-40B4-BE49-F238E27FC236}">
                  <a16:creationId xmlns:a16="http://schemas.microsoft.com/office/drawing/2014/main" id="{87ACC0B1-3151-444F-AE74-CB23DF56A40E}"/>
                </a:ext>
              </a:extLst>
            </p:cNvPr>
            <p:cNvSpPr/>
            <p:nvPr/>
          </p:nvSpPr>
          <p:spPr>
            <a:xfrm>
              <a:off x="0" y="5378863"/>
              <a:ext cx="1479134" cy="1479134"/>
            </a:xfrm>
            <a:prstGeom prst="rtTriangle">
              <a:avLst/>
            </a:prstGeom>
            <a:solidFill>
              <a:schemeClr val="bg1">
                <a:lumMod val="9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86CF8271-3937-2B4A-031A-882BED24966C}"/>
              </a:ext>
            </a:extLst>
          </p:cNvPr>
          <p:cNvGrpSpPr/>
          <p:nvPr/>
        </p:nvGrpSpPr>
        <p:grpSpPr>
          <a:xfrm>
            <a:off x="472339" y="-79091"/>
            <a:ext cx="2556454" cy="1102666"/>
            <a:chOff x="273557" y="-84997"/>
            <a:chExt cx="2556454" cy="1102666"/>
          </a:xfrm>
        </p:grpSpPr>
        <p:sp>
          <p:nvSpPr>
            <p:cNvPr id="18" name="PA-文本框 6">
              <a:extLst>
                <a:ext uri="{FF2B5EF4-FFF2-40B4-BE49-F238E27FC236}">
                  <a16:creationId xmlns:a16="http://schemas.microsoft.com/office/drawing/2014/main" id="{B3E65C92-3BAB-4FCE-B3AF-C7FCB2EB1B9F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273557" y="-84997"/>
              <a:ext cx="2411154" cy="743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32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客户经理</a:t>
              </a:r>
              <a:endParaRPr lang="en-US" altLang="zh-CN" sz="32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7" name="流程图: 终止 26">
              <a:extLst>
                <a:ext uri="{FF2B5EF4-FFF2-40B4-BE49-F238E27FC236}">
                  <a16:creationId xmlns:a16="http://schemas.microsoft.com/office/drawing/2014/main" id="{ADE8714F-6BFD-6483-8666-851571437182}"/>
                </a:ext>
              </a:extLst>
            </p:cNvPr>
            <p:cNvSpPr/>
            <p:nvPr/>
          </p:nvSpPr>
          <p:spPr>
            <a:xfrm>
              <a:off x="373586" y="715375"/>
              <a:ext cx="1105547" cy="302293"/>
            </a:xfrm>
            <a:prstGeom prst="flowChartTerminator">
              <a:avLst/>
            </a:prstGeom>
            <a:solidFill>
              <a:srgbClr val="8094C5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PA-文本框 6">
              <a:extLst>
                <a:ext uri="{FF2B5EF4-FFF2-40B4-BE49-F238E27FC236}">
                  <a16:creationId xmlns:a16="http://schemas.microsoft.com/office/drawing/2014/main" id="{C8B87385-C638-1F65-6E68-516544D6A34C}"/>
                </a:ext>
              </a:extLst>
            </p:cNvPr>
            <p:cNvSpPr txBox="1"/>
            <p:nvPr>
              <p:custDataLst>
                <p:tags r:id="rId2"/>
              </p:custDataLst>
            </p:nvPr>
          </p:nvSpPr>
          <p:spPr>
            <a:xfrm>
              <a:off x="418857" y="636603"/>
              <a:ext cx="2411154" cy="381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1400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销售方向</a:t>
              </a:r>
              <a:endParaRPr lang="en-US" altLang="zh-CN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ACC74BD9-6B8C-EF1C-3E4A-9AED076C7081}"/>
              </a:ext>
            </a:extLst>
          </p:cNvPr>
          <p:cNvSpPr txBox="1"/>
          <p:nvPr/>
        </p:nvSpPr>
        <p:spPr>
          <a:xfrm>
            <a:off x="458463" y="1404730"/>
            <a:ext cx="11137189" cy="2595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000"/>
              </a:lnSpc>
            </a:pPr>
            <a:r>
              <a:rPr lang="zh-CN" altLang="zh-CN" sz="2400" b="1" kern="10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岗位职责：</a:t>
            </a:r>
            <a:endParaRPr lang="zh-CN" altLang="zh-CN" sz="2400" b="1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4000"/>
              </a:lnSpc>
            </a:pP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zh-CN" sz="2000" kern="10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负责国家电网、南方电网、省、市级电力公司各部门，及政府园区、能源局，终端大型工业类等大客户的维护及拓展工作；</a:t>
            </a:r>
            <a:endParaRPr lang="zh-CN" altLang="zh-CN" sz="20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4000"/>
              </a:lnSpc>
            </a:pP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zh-CN" sz="2000" kern="10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深挖客户需求，帮助客户解决痛点问题；</a:t>
            </a:r>
            <a:endParaRPr lang="zh-CN" altLang="zh-CN" sz="20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4000"/>
              </a:lnSpc>
            </a:pP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zh-CN" sz="2000" kern="10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有针对性做新产品、老产品的推广营销，促成合同签订。</a:t>
            </a:r>
            <a:endParaRPr lang="zh-CN" altLang="zh-CN" sz="20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D983B2B-D527-5C55-190C-0DF93531A7D3}"/>
              </a:ext>
            </a:extLst>
          </p:cNvPr>
          <p:cNvSpPr txBox="1"/>
          <p:nvPr/>
        </p:nvSpPr>
        <p:spPr>
          <a:xfrm>
            <a:off x="458462" y="4559802"/>
            <a:ext cx="11137189" cy="2899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500"/>
              </a:lnSpc>
            </a:pPr>
            <a:r>
              <a:rPr lang="zh-CN" altLang="zh-CN" sz="2400" b="1" kern="10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岗位职责：</a:t>
            </a:r>
            <a:endParaRPr lang="zh-CN" altLang="zh-CN" sz="2400" b="1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4500"/>
              </a:lnSpc>
            </a:pP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zh-CN" sz="2000" kern="10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负责国家电网、南方电网、省、市级电力公司各部门，及政府园区、能源局，终端大型工业类等大客户的维护及拓展工作；</a:t>
            </a:r>
            <a:endParaRPr lang="zh-CN" altLang="zh-CN" sz="20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4500"/>
              </a:lnSpc>
            </a:pP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zh-CN" sz="2000" kern="10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深挖客户需求，帮助客户解决痛点问题；</a:t>
            </a:r>
            <a:endParaRPr lang="zh-CN" altLang="zh-CN" sz="20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4500"/>
              </a:lnSpc>
            </a:pP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zh-CN" sz="2000" kern="10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有针对性做新产品、老产品的推广营销，促成合同签订。</a:t>
            </a:r>
            <a:endParaRPr lang="zh-CN" altLang="zh-CN" sz="20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57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2C3BAA48-4992-F358-F6E7-0E41312249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67851"/>
          </a:xfrm>
          <a:prstGeom prst="rect">
            <a:avLst/>
          </a:prstGeom>
        </p:spPr>
      </p:pic>
      <p:grpSp>
        <p:nvGrpSpPr>
          <p:cNvPr id="26" name="组合 25">
            <a:extLst>
              <a:ext uri="{FF2B5EF4-FFF2-40B4-BE49-F238E27FC236}">
                <a16:creationId xmlns:a16="http://schemas.microsoft.com/office/drawing/2014/main" id="{CB2C1A4C-B339-4BED-AC0E-36B9303E0C9D}"/>
              </a:ext>
            </a:extLst>
          </p:cNvPr>
          <p:cNvGrpSpPr/>
          <p:nvPr/>
        </p:nvGrpSpPr>
        <p:grpSpPr>
          <a:xfrm>
            <a:off x="1" y="6779848"/>
            <a:ext cx="12191999" cy="1119759"/>
            <a:chOff x="0" y="5378863"/>
            <a:chExt cx="12191999" cy="1479134"/>
          </a:xfrm>
        </p:grpSpPr>
        <p:sp>
          <p:nvSpPr>
            <p:cNvPr id="29" name="直角三角形 28">
              <a:extLst>
                <a:ext uri="{FF2B5EF4-FFF2-40B4-BE49-F238E27FC236}">
                  <a16:creationId xmlns:a16="http://schemas.microsoft.com/office/drawing/2014/main" id="{D578D49A-AB68-4646-8695-A01FE73B1A4C}"/>
                </a:ext>
              </a:extLst>
            </p:cNvPr>
            <p:cNvSpPr/>
            <p:nvPr/>
          </p:nvSpPr>
          <p:spPr>
            <a:xfrm rot="16200000">
              <a:off x="10712865" y="5378863"/>
              <a:ext cx="1479134" cy="1479134"/>
            </a:xfrm>
            <a:prstGeom prst="rtTriangle">
              <a:avLst/>
            </a:prstGeom>
            <a:solidFill>
              <a:schemeClr val="bg1">
                <a:lumMod val="9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cs typeface="+mn-ea"/>
                <a:sym typeface="+mn-lt"/>
              </a:endParaRPr>
            </a:p>
          </p:txBody>
        </p:sp>
        <p:sp>
          <p:nvSpPr>
            <p:cNvPr id="30" name="直角三角形 29">
              <a:extLst>
                <a:ext uri="{FF2B5EF4-FFF2-40B4-BE49-F238E27FC236}">
                  <a16:creationId xmlns:a16="http://schemas.microsoft.com/office/drawing/2014/main" id="{87ACC0B1-3151-444F-AE74-CB23DF56A40E}"/>
                </a:ext>
              </a:extLst>
            </p:cNvPr>
            <p:cNvSpPr/>
            <p:nvPr/>
          </p:nvSpPr>
          <p:spPr>
            <a:xfrm>
              <a:off x="0" y="5378863"/>
              <a:ext cx="1479134" cy="1479134"/>
            </a:xfrm>
            <a:prstGeom prst="rtTriangle">
              <a:avLst/>
            </a:prstGeom>
            <a:solidFill>
              <a:schemeClr val="bg1">
                <a:lumMod val="9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86CF8271-3937-2B4A-031A-882BED24966C}"/>
              </a:ext>
            </a:extLst>
          </p:cNvPr>
          <p:cNvGrpSpPr/>
          <p:nvPr/>
        </p:nvGrpSpPr>
        <p:grpSpPr>
          <a:xfrm>
            <a:off x="406079" y="-52587"/>
            <a:ext cx="2556454" cy="930390"/>
            <a:chOff x="273557" y="87279"/>
            <a:chExt cx="2556454" cy="930390"/>
          </a:xfrm>
        </p:grpSpPr>
        <p:sp>
          <p:nvSpPr>
            <p:cNvPr id="18" name="PA-文本框 6">
              <a:extLst>
                <a:ext uri="{FF2B5EF4-FFF2-40B4-BE49-F238E27FC236}">
                  <a16:creationId xmlns:a16="http://schemas.microsoft.com/office/drawing/2014/main" id="{B3E65C92-3BAB-4FCE-B3AF-C7FCB2EB1B9F}"/>
                </a:ext>
              </a:extLst>
            </p:cNvPr>
            <p:cNvSpPr txBox="1"/>
            <p:nvPr>
              <p:custDataLst>
                <p:tags r:id="rId2"/>
              </p:custDataLst>
            </p:nvPr>
          </p:nvSpPr>
          <p:spPr>
            <a:xfrm>
              <a:off x="273557" y="87279"/>
              <a:ext cx="2411154" cy="581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24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客户经理</a:t>
              </a:r>
              <a:endParaRPr lang="en-US" altLang="zh-CN" sz="24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7" name="流程图: 终止 26">
              <a:extLst>
                <a:ext uri="{FF2B5EF4-FFF2-40B4-BE49-F238E27FC236}">
                  <a16:creationId xmlns:a16="http://schemas.microsoft.com/office/drawing/2014/main" id="{ADE8714F-6BFD-6483-8666-851571437182}"/>
                </a:ext>
              </a:extLst>
            </p:cNvPr>
            <p:cNvSpPr/>
            <p:nvPr/>
          </p:nvSpPr>
          <p:spPr>
            <a:xfrm>
              <a:off x="373586" y="715375"/>
              <a:ext cx="1105547" cy="302293"/>
            </a:xfrm>
            <a:prstGeom prst="flowChartTerminator">
              <a:avLst/>
            </a:prstGeom>
            <a:solidFill>
              <a:srgbClr val="8094C5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PA-文本框 6">
              <a:extLst>
                <a:ext uri="{FF2B5EF4-FFF2-40B4-BE49-F238E27FC236}">
                  <a16:creationId xmlns:a16="http://schemas.microsoft.com/office/drawing/2014/main" id="{C8B87385-C638-1F65-6E68-516544D6A34C}"/>
                </a:ext>
              </a:extLst>
            </p:cNvPr>
            <p:cNvSpPr txBox="1"/>
            <p:nvPr>
              <p:custDataLst>
                <p:tags r:id="rId3"/>
              </p:custDataLst>
            </p:nvPr>
          </p:nvSpPr>
          <p:spPr>
            <a:xfrm>
              <a:off x="418857" y="636603"/>
              <a:ext cx="2411154" cy="381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1400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销售方向</a:t>
              </a:r>
              <a:endParaRPr lang="en-US" altLang="zh-CN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ACC74BD9-6B8C-EF1C-3E4A-9AED076C7081}"/>
              </a:ext>
            </a:extLst>
          </p:cNvPr>
          <p:cNvSpPr txBox="1"/>
          <p:nvPr/>
        </p:nvSpPr>
        <p:spPr>
          <a:xfrm>
            <a:off x="406079" y="1206539"/>
            <a:ext cx="11137189" cy="2595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000"/>
              </a:lnSpc>
            </a:pPr>
            <a:r>
              <a:rPr lang="zh-CN" altLang="zh-CN" sz="2400" b="1" kern="10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岗位职责：</a:t>
            </a:r>
            <a:endParaRPr lang="zh-CN" altLang="zh-CN" sz="2400" b="1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4000"/>
              </a:lnSpc>
            </a:pP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zh-CN" sz="2000" kern="10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负责国家电网、南方电网、省、市级电力公司各部门，及政府园区、能源局，终端大型工业类等大客户的维护及拓展工作；</a:t>
            </a:r>
            <a:endParaRPr lang="zh-CN" altLang="zh-CN" sz="20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4000"/>
              </a:lnSpc>
            </a:pP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zh-CN" sz="2000" kern="10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深挖客户需求，帮助客户解决痛点问题；</a:t>
            </a:r>
            <a:endParaRPr lang="zh-CN" altLang="zh-CN" sz="20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4000"/>
              </a:lnSpc>
            </a:pP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zh-CN" sz="2000" kern="10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有针对性做新产品、老产品的推广营销，促成合同签订。</a:t>
            </a:r>
            <a:endParaRPr lang="zh-CN" altLang="zh-CN" sz="20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45172FE7-E612-3153-F278-E1D26790DD05}"/>
              </a:ext>
            </a:extLst>
          </p:cNvPr>
          <p:cNvGrpSpPr/>
          <p:nvPr/>
        </p:nvGrpSpPr>
        <p:grpSpPr>
          <a:xfrm>
            <a:off x="10924897" y="96955"/>
            <a:ext cx="2411154" cy="1165878"/>
            <a:chOff x="10924897" y="110207"/>
            <a:chExt cx="2411154" cy="1165878"/>
          </a:xfrm>
        </p:grpSpPr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id="{0B106B21-93CC-9F7F-39CB-C3E012B76EEF}"/>
                </a:ext>
              </a:extLst>
            </p:cNvPr>
            <p:cNvGrpSpPr/>
            <p:nvPr/>
          </p:nvGrpSpPr>
          <p:grpSpPr>
            <a:xfrm>
              <a:off x="11150102" y="110207"/>
              <a:ext cx="511809" cy="507181"/>
              <a:chOff x="11613" y="5572"/>
              <a:chExt cx="1106" cy="1096"/>
            </a:xfrm>
          </p:grpSpPr>
          <p:sp>
            <p:nvSpPr>
              <p:cNvPr id="3" name="Freeform 39">
                <a:extLst>
                  <a:ext uri="{FF2B5EF4-FFF2-40B4-BE49-F238E27FC236}">
                    <a16:creationId xmlns:a16="http://schemas.microsoft.com/office/drawing/2014/main" id="{F36039A3-D0A1-785A-2AA3-609F4E8316BC}"/>
                  </a:ext>
                </a:extLst>
              </p:cNvPr>
              <p:cNvSpPr/>
              <p:nvPr/>
            </p:nvSpPr>
            <p:spPr bwMode="auto">
              <a:xfrm rot="10800000">
                <a:off x="11613" y="5572"/>
                <a:ext cx="1106" cy="315"/>
              </a:xfrm>
              <a:custGeom>
                <a:avLst/>
                <a:gdLst>
                  <a:gd name="T0" fmla="*/ 216 w 216"/>
                  <a:gd name="T1" fmla="*/ 0 h 48"/>
                  <a:gd name="T2" fmla="*/ 216 w 216"/>
                  <a:gd name="T3" fmla="*/ 48 h 48"/>
                  <a:gd name="T4" fmla="*/ 0 w 216"/>
                  <a:gd name="T5" fmla="*/ 48 h 48"/>
                  <a:gd name="T6" fmla="*/ 0 w 216"/>
                  <a:gd name="T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" h="48">
                    <a:moveTo>
                      <a:pt x="216" y="0"/>
                    </a:moveTo>
                    <a:lnTo>
                      <a:pt x="216" y="48"/>
                    </a:lnTo>
                    <a:lnTo>
                      <a:pt x="0" y="48"/>
                    </a:lnTo>
                    <a:lnTo>
                      <a:pt x="0" y="0"/>
                    </a:lnTo>
                  </a:path>
                </a:pathLst>
              </a:custGeom>
              <a:noFill/>
              <a:ln w="38100" cap="rnd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grpSp>
            <p:nvGrpSpPr>
              <p:cNvPr id="4" name="组合 3">
                <a:extLst>
                  <a:ext uri="{FF2B5EF4-FFF2-40B4-BE49-F238E27FC236}">
                    <a16:creationId xmlns:a16="http://schemas.microsoft.com/office/drawing/2014/main" id="{5FBAE6BB-F34E-8CBF-BC33-48C00CF3122E}"/>
                  </a:ext>
                </a:extLst>
              </p:cNvPr>
              <p:cNvGrpSpPr/>
              <p:nvPr/>
            </p:nvGrpSpPr>
            <p:grpSpPr>
              <a:xfrm>
                <a:off x="11912" y="5783"/>
                <a:ext cx="508" cy="716"/>
                <a:chOff x="12071" y="3970"/>
                <a:chExt cx="508" cy="716"/>
              </a:xfrm>
            </p:grpSpPr>
            <p:sp>
              <p:nvSpPr>
                <p:cNvPr id="6" name="Freeform 1045">
                  <a:extLst>
                    <a:ext uri="{FF2B5EF4-FFF2-40B4-BE49-F238E27FC236}">
                      <a16:creationId xmlns:a16="http://schemas.microsoft.com/office/drawing/2014/main" id="{5496BCC5-4D4C-8527-1C89-3D7B8FFF4BA7}"/>
                    </a:ext>
                  </a:extLst>
                </p:cNvPr>
                <p:cNvSpPr/>
                <p:nvPr/>
              </p:nvSpPr>
              <p:spPr bwMode="auto">
                <a:xfrm>
                  <a:off x="12071" y="4292"/>
                  <a:ext cx="508" cy="395"/>
                </a:xfrm>
                <a:custGeom>
                  <a:avLst/>
                  <a:gdLst>
                    <a:gd name="T0" fmla="*/ 136 w 136"/>
                    <a:gd name="T1" fmla="*/ 69 h 106"/>
                    <a:gd name="T2" fmla="*/ 0 w 136"/>
                    <a:gd name="T3" fmla="*/ 69 h 106"/>
                    <a:gd name="T4" fmla="*/ 68 w 136"/>
                    <a:gd name="T5" fmla="*/ 0 h 106"/>
                    <a:gd name="T6" fmla="*/ 136 w 136"/>
                    <a:gd name="T7" fmla="*/ 69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36" h="106">
                      <a:moveTo>
                        <a:pt x="136" y="69"/>
                      </a:moveTo>
                      <a:cubicBezTo>
                        <a:pt x="136" y="106"/>
                        <a:pt x="0" y="106"/>
                        <a:pt x="0" y="69"/>
                      </a:cubicBezTo>
                      <a:cubicBezTo>
                        <a:pt x="0" y="31"/>
                        <a:pt x="30" y="0"/>
                        <a:pt x="68" y="0"/>
                      </a:cubicBezTo>
                      <a:cubicBezTo>
                        <a:pt x="106" y="0"/>
                        <a:pt x="136" y="31"/>
                        <a:pt x="136" y="69"/>
                      </a:cubicBezTo>
                      <a:close/>
                    </a:path>
                  </a:pathLst>
                </a:custGeom>
                <a:noFill/>
                <a:ln w="38100" cap="flat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7" name="Oval 1046">
                  <a:extLst>
                    <a:ext uri="{FF2B5EF4-FFF2-40B4-BE49-F238E27FC236}">
                      <a16:creationId xmlns:a16="http://schemas.microsoft.com/office/drawing/2014/main" id="{748513D1-4A9B-DDF1-7792-D802083C08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186" y="3970"/>
                  <a:ext cx="276" cy="276"/>
                </a:xfrm>
                <a:prstGeom prst="ellipse">
                  <a:avLst/>
                </a:prstGeom>
                <a:noFill/>
                <a:ln w="38100" cap="flat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5" name="Freeform 39">
                <a:extLst>
                  <a:ext uri="{FF2B5EF4-FFF2-40B4-BE49-F238E27FC236}">
                    <a16:creationId xmlns:a16="http://schemas.microsoft.com/office/drawing/2014/main" id="{E26F4DF2-C5F2-E338-178F-4FCAAFE98AF8}"/>
                  </a:ext>
                </a:extLst>
              </p:cNvPr>
              <p:cNvSpPr/>
              <p:nvPr/>
            </p:nvSpPr>
            <p:spPr bwMode="auto">
              <a:xfrm>
                <a:off x="11613" y="6354"/>
                <a:ext cx="1106" cy="315"/>
              </a:xfrm>
              <a:custGeom>
                <a:avLst/>
                <a:gdLst>
                  <a:gd name="T0" fmla="*/ 216 w 216"/>
                  <a:gd name="T1" fmla="*/ 0 h 48"/>
                  <a:gd name="T2" fmla="*/ 216 w 216"/>
                  <a:gd name="T3" fmla="*/ 48 h 48"/>
                  <a:gd name="T4" fmla="*/ 0 w 216"/>
                  <a:gd name="T5" fmla="*/ 48 h 48"/>
                  <a:gd name="T6" fmla="*/ 0 w 216"/>
                  <a:gd name="T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" h="48">
                    <a:moveTo>
                      <a:pt x="216" y="0"/>
                    </a:moveTo>
                    <a:lnTo>
                      <a:pt x="216" y="48"/>
                    </a:lnTo>
                    <a:lnTo>
                      <a:pt x="0" y="48"/>
                    </a:lnTo>
                    <a:lnTo>
                      <a:pt x="0" y="0"/>
                    </a:lnTo>
                  </a:path>
                </a:pathLst>
              </a:custGeom>
              <a:noFill/>
              <a:ln w="38100" cap="rnd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1" name="PA-文本框 6">
              <a:extLst>
                <a:ext uri="{FF2B5EF4-FFF2-40B4-BE49-F238E27FC236}">
                  <a16:creationId xmlns:a16="http://schemas.microsoft.com/office/drawing/2014/main" id="{F7B89926-C24D-B9CE-EDB4-2ECD14D5B95D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10924897" y="575509"/>
              <a:ext cx="2411154" cy="700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en-US" altLang="zh-CN" sz="1400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Join Us</a:t>
              </a:r>
            </a:p>
            <a:p>
              <a:pPr algn="l">
                <a:lnSpc>
                  <a:spcPct val="150000"/>
                </a:lnSpc>
              </a:pPr>
              <a:endParaRPr lang="en-US" altLang="zh-CN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14" name="图片 13">
            <a:extLst>
              <a:ext uri="{FF2B5EF4-FFF2-40B4-BE49-F238E27FC236}">
                <a16:creationId xmlns:a16="http://schemas.microsoft.com/office/drawing/2014/main" id="{B4EBCC8A-2F33-950F-E38A-7CF39285B3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2504" y="5102087"/>
            <a:ext cx="934934" cy="934934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0CF4001C-5525-950B-FABE-48F6E6B0D09F}"/>
              </a:ext>
            </a:extLst>
          </p:cNvPr>
          <p:cNvSpPr txBox="1"/>
          <p:nvPr/>
        </p:nvSpPr>
        <p:spPr>
          <a:xfrm>
            <a:off x="1290933" y="5422507"/>
            <a:ext cx="5613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kern="100" spc="3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更多招聘信息可点击右侧图标查看</a:t>
            </a:r>
          </a:p>
        </p:txBody>
      </p:sp>
    </p:spTree>
    <p:extLst>
      <p:ext uri="{BB962C8B-B14F-4D97-AF65-F5344CB8AC3E}">
        <p14:creationId xmlns:p14="http://schemas.microsoft.com/office/powerpoint/2010/main" val="341419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2C3BAA48-4992-F358-F6E7-0E41312249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67851"/>
          </a:xfrm>
          <a:prstGeom prst="rect">
            <a:avLst/>
          </a:prstGeom>
        </p:spPr>
      </p:pic>
      <p:grpSp>
        <p:nvGrpSpPr>
          <p:cNvPr id="26" name="组合 25">
            <a:extLst>
              <a:ext uri="{FF2B5EF4-FFF2-40B4-BE49-F238E27FC236}">
                <a16:creationId xmlns:a16="http://schemas.microsoft.com/office/drawing/2014/main" id="{CB2C1A4C-B339-4BED-AC0E-36B9303E0C9D}"/>
              </a:ext>
            </a:extLst>
          </p:cNvPr>
          <p:cNvGrpSpPr/>
          <p:nvPr/>
        </p:nvGrpSpPr>
        <p:grpSpPr>
          <a:xfrm>
            <a:off x="1" y="6779848"/>
            <a:ext cx="12191999" cy="1119759"/>
            <a:chOff x="0" y="5378863"/>
            <a:chExt cx="12191999" cy="1479134"/>
          </a:xfrm>
        </p:grpSpPr>
        <p:sp>
          <p:nvSpPr>
            <p:cNvPr id="29" name="直角三角形 28">
              <a:extLst>
                <a:ext uri="{FF2B5EF4-FFF2-40B4-BE49-F238E27FC236}">
                  <a16:creationId xmlns:a16="http://schemas.microsoft.com/office/drawing/2014/main" id="{D578D49A-AB68-4646-8695-A01FE73B1A4C}"/>
                </a:ext>
              </a:extLst>
            </p:cNvPr>
            <p:cNvSpPr/>
            <p:nvPr/>
          </p:nvSpPr>
          <p:spPr>
            <a:xfrm rot="16200000">
              <a:off x="10712865" y="5378863"/>
              <a:ext cx="1479134" cy="1479134"/>
            </a:xfrm>
            <a:prstGeom prst="rtTriangle">
              <a:avLst/>
            </a:prstGeom>
            <a:solidFill>
              <a:schemeClr val="bg1">
                <a:lumMod val="9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cs typeface="+mn-ea"/>
                <a:sym typeface="+mn-lt"/>
              </a:endParaRPr>
            </a:p>
          </p:txBody>
        </p:sp>
        <p:sp>
          <p:nvSpPr>
            <p:cNvPr id="30" name="直角三角形 29">
              <a:extLst>
                <a:ext uri="{FF2B5EF4-FFF2-40B4-BE49-F238E27FC236}">
                  <a16:creationId xmlns:a16="http://schemas.microsoft.com/office/drawing/2014/main" id="{87ACC0B1-3151-444F-AE74-CB23DF56A40E}"/>
                </a:ext>
              </a:extLst>
            </p:cNvPr>
            <p:cNvSpPr/>
            <p:nvPr/>
          </p:nvSpPr>
          <p:spPr>
            <a:xfrm>
              <a:off x="0" y="5378863"/>
              <a:ext cx="1479134" cy="1479134"/>
            </a:xfrm>
            <a:prstGeom prst="rtTriangle">
              <a:avLst/>
            </a:prstGeom>
            <a:solidFill>
              <a:schemeClr val="bg1">
                <a:lumMod val="9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86CF8271-3937-2B4A-031A-882BED24966C}"/>
              </a:ext>
            </a:extLst>
          </p:cNvPr>
          <p:cNvGrpSpPr/>
          <p:nvPr/>
        </p:nvGrpSpPr>
        <p:grpSpPr>
          <a:xfrm>
            <a:off x="406079" y="-52587"/>
            <a:ext cx="2556454" cy="930390"/>
            <a:chOff x="273557" y="87279"/>
            <a:chExt cx="2556454" cy="930390"/>
          </a:xfrm>
        </p:grpSpPr>
        <p:sp>
          <p:nvSpPr>
            <p:cNvPr id="18" name="PA-文本框 6">
              <a:extLst>
                <a:ext uri="{FF2B5EF4-FFF2-40B4-BE49-F238E27FC236}">
                  <a16:creationId xmlns:a16="http://schemas.microsoft.com/office/drawing/2014/main" id="{B3E65C92-3BAB-4FCE-B3AF-C7FCB2EB1B9F}"/>
                </a:ext>
              </a:extLst>
            </p:cNvPr>
            <p:cNvSpPr txBox="1"/>
            <p:nvPr>
              <p:custDataLst>
                <p:tags r:id="rId2"/>
              </p:custDataLst>
            </p:nvPr>
          </p:nvSpPr>
          <p:spPr>
            <a:xfrm>
              <a:off x="273557" y="87279"/>
              <a:ext cx="2411154" cy="581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24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客户经理</a:t>
              </a:r>
              <a:endParaRPr lang="en-US" altLang="zh-CN" sz="24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7" name="流程图: 终止 26">
              <a:extLst>
                <a:ext uri="{FF2B5EF4-FFF2-40B4-BE49-F238E27FC236}">
                  <a16:creationId xmlns:a16="http://schemas.microsoft.com/office/drawing/2014/main" id="{ADE8714F-6BFD-6483-8666-851571437182}"/>
                </a:ext>
              </a:extLst>
            </p:cNvPr>
            <p:cNvSpPr/>
            <p:nvPr/>
          </p:nvSpPr>
          <p:spPr>
            <a:xfrm>
              <a:off x="373586" y="715375"/>
              <a:ext cx="1105547" cy="302293"/>
            </a:xfrm>
            <a:prstGeom prst="flowChartTerminator">
              <a:avLst/>
            </a:prstGeom>
            <a:solidFill>
              <a:srgbClr val="8094C5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PA-文本框 6">
              <a:extLst>
                <a:ext uri="{FF2B5EF4-FFF2-40B4-BE49-F238E27FC236}">
                  <a16:creationId xmlns:a16="http://schemas.microsoft.com/office/drawing/2014/main" id="{C8B87385-C638-1F65-6E68-516544D6A34C}"/>
                </a:ext>
              </a:extLst>
            </p:cNvPr>
            <p:cNvSpPr txBox="1"/>
            <p:nvPr>
              <p:custDataLst>
                <p:tags r:id="rId3"/>
              </p:custDataLst>
            </p:nvPr>
          </p:nvSpPr>
          <p:spPr>
            <a:xfrm>
              <a:off x="418857" y="636603"/>
              <a:ext cx="2411154" cy="381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1400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销售方向</a:t>
              </a:r>
              <a:endParaRPr lang="en-US" altLang="zh-CN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ACC74BD9-6B8C-EF1C-3E4A-9AED076C7081}"/>
              </a:ext>
            </a:extLst>
          </p:cNvPr>
          <p:cNvSpPr txBox="1"/>
          <p:nvPr/>
        </p:nvSpPr>
        <p:spPr>
          <a:xfrm>
            <a:off x="406079" y="1206539"/>
            <a:ext cx="11137189" cy="2595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000"/>
              </a:lnSpc>
            </a:pPr>
            <a:r>
              <a:rPr lang="zh-CN" altLang="zh-CN" sz="2400" b="1" kern="10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岗位职责：</a:t>
            </a:r>
            <a:endParaRPr lang="zh-CN" altLang="zh-CN" sz="2400" b="1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4000"/>
              </a:lnSpc>
            </a:pP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zh-CN" sz="2000" kern="10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负责国家电网、南方电网、省、市级电力公司各部门，及政府园区、能源局，终端大型工业类等大客户的维护及拓展工作；</a:t>
            </a:r>
            <a:endParaRPr lang="zh-CN" altLang="zh-CN" sz="20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4000"/>
              </a:lnSpc>
            </a:pP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zh-CN" sz="2000" kern="10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深挖客户需求，帮助客户解决痛点问题；</a:t>
            </a:r>
            <a:endParaRPr lang="zh-CN" altLang="zh-CN" sz="20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4000"/>
              </a:lnSpc>
            </a:pP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zh-CN" sz="2000" kern="10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有针对性做新产品、老产品的推广营销，促成合同签订。</a:t>
            </a:r>
            <a:endParaRPr lang="zh-CN" altLang="zh-CN" sz="20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D983B2B-D527-5C55-190C-0DF93531A7D3}"/>
              </a:ext>
            </a:extLst>
          </p:cNvPr>
          <p:cNvSpPr txBox="1"/>
          <p:nvPr/>
        </p:nvSpPr>
        <p:spPr>
          <a:xfrm>
            <a:off x="406079" y="4040425"/>
            <a:ext cx="11137189" cy="2595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000"/>
              </a:lnSpc>
            </a:pPr>
            <a:r>
              <a:rPr lang="zh-CN" altLang="zh-CN" sz="2400" b="1" kern="10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岗位</a:t>
            </a:r>
            <a:r>
              <a:rPr lang="zh-CN" altLang="en-US" sz="2400" b="1" kern="10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要求</a:t>
            </a:r>
            <a:r>
              <a:rPr lang="zh-CN" altLang="zh-CN" sz="2400" b="1" kern="100" dirty="0">
                <a:effectLst/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zh-CN" altLang="zh-CN" sz="2400" b="1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4000"/>
              </a:lnSpc>
            </a:pPr>
            <a:r>
              <a:rPr lang="en-US" altLang="zh-CN" sz="2000" kern="1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zh-CN" sz="2000" kern="1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本科及以上学历</a:t>
            </a:r>
            <a:r>
              <a:rPr lang="en-US" altLang="zh-CN" sz="2000" kern="1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zh-CN" sz="2000" kern="1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专业不限； </a:t>
            </a:r>
          </a:p>
          <a:p>
            <a:pPr algn="just">
              <a:lnSpc>
                <a:spcPts val="4000"/>
              </a:lnSpc>
            </a:pPr>
            <a:r>
              <a:rPr lang="en-US" altLang="zh-CN" sz="2000" kern="1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zh-CN" sz="2000" kern="1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适应短期频繁出差、善于沟通；</a:t>
            </a:r>
          </a:p>
          <a:p>
            <a:pPr algn="just">
              <a:lnSpc>
                <a:spcPts val="4000"/>
              </a:lnSpc>
            </a:pPr>
            <a:r>
              <a:rPr lang="en-US" altLang="zh-CN" sz="2000" kern="1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zh-CN" altLang="zh-CN" sz="2000" kern="1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性格外向、健谈、抗压；</a:t>
            </a:r>
          </a:p>
          <a:p>
            <a:pPr>
              <a:lnSpc>
                <a:spcPts val="4000"/>
              </a:lnSpc>
            </a:pPr>
            <a:r>
              <a:rPr lang="en-US" altLang="zh-CN" sz="2000" kern="1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 </a:t>
            </a:r>
            <a:r>
              <a:rPr lang="zh-CN" altLang="zh-CN" sz="2000" kern="1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热爱销售工作，沟通能力强，目的明确，做事坚决。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45172FE7-E612-3153-F278-E1D26790DD05}"/>
              </a:ext>
            </a:extLst>
          </p:cNvPr>
          <p:cNvGrpSpPr/>
          <p:nvPr/>
        </p:nvGrpSpPr>
        <p:grpSpPr>
          <a:xfrm>
            <a:off x="10924897" y="96955"/>
            <a:ext cx="2411154" cy="1165878"/>
            <a:chOff x="10924897" y="110207"/>
            <a:chExt cx="2411154" cy="1165878"/>
          </a:xfrm>
        </p:grpSpPr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id="{0B106B21-93CC-9F7F-39CB-C3E012B76EEF}"/>
                </a:ext>
              </a:extLst>
            </p:cNvPr>
            <p:cNvGrpSpPr/>
            <p:nvPr/>
          </p:nvGrpSpPr>
          <p:grpSpPr>
            <a:xfrm>
              <a:off x="11150102" y="110207"/>
              <a:ext cx="511809" cy="507181"/>
              <a:chOff x="11613" y="5572"/>
              <a:chExt cx="1106" cy="1096"/>
            </a:xfrm>
          </p:grpSpPr>
          <p:sp>
            <p:nvSpPr>
              <p:cNvPr id="3" name="Freeform 39">
                <a:extLst>
                  <a:ext uri="{FF2B5EF4-FFF2-40B4-BE49-F238E27FC236}">
                    <a16:creationId xmlns:a16="http://schemas.microsoft.com/office/drawing/2014/main" id="{F36039A3-D0A1-785A-2AA3-609F4E8316BC}"/>
                  </a:ext>
                </a:extLst>
              </p:cNvPr>
              <p:cNvSpPr/>
              <p:nvPr/>
            </p:nvSpPr>
            <p:spPr bwMode="auto">
              <a:xfrm rot="10800000">
                <a:off x="11613" y="5572"/>
                <a:ext cx="1106" cy="315"/>
              </a:xfrm>
              <a:custGeom>
                <a:avLst/>
                <a:gdLst>
                  <a:gd name="T0" fmla="*/ 216 w 216"/>
                  <a:gd name="T1" fmla="*/ 0 h 48"/>
                  <a:gd name="T2" fmla="*/ 216 w 216"/>
                  <a:gd name="T3" fmla="*/ 48 h 48"/>
                  <a:gd name="T4" fmla="*/ 0 w 216"/>
                  <a:gd name="T5" fmla="*/ 48 h 48"/>
                  <a:gd name="T6" fmla="*/ 0 w 216"/>
                  <a:gd name="T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" h="48">
                    <a:moveTo>
                      <a:pt x="216" y="0"/>
                    </a:moveTo>
                    <a:lnTo>
                      <a:pt x="216" y="48"/>
                    </a:lnTo>
                    <a:lnTo>
                      <a:pt x="0" y="48"/>
                    </a:lnTo>
                    <a:lnTo>
                      <a:pt x="0" y="0"/>
                    </a:lnTo>
                  </a:path>
                </a:pathLst>
              </a:custGeom>
              <a:noFill/>
              <a:ln w="38100" cap="rnd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grpSp>
            <p:nvGrpSpPr>
              <p:cNvPr id="4" name="组合 3">
                <a:extLst>
                  <a:ext uri="{FF2B5EF4-FFF2-40B4-BE49-F238E27FC236}">
                    <a16:creationId xmlns:a16="http://schemas.microsoft.com/office/drawing/2014/main" id="{5FBAE6BB-F34E-8CBF-BC33-48C00CF3122E}"/>
                  </a:ext>
                </a:extLst>
              </p:cNvPr>
              <p:cNvGrpSpPr/>
              <p:nvPr/>
            </p:nvGrpSpPr>
            <p:grpSpPr>
              <a:xfrm>
                <a:off x="11912" y="5783"/>
                <a:ext cx="508" cy="716"/>
                <a:chOff x="12071" y="3970"/>
                <a:chExt cx="508" cy="716"/>
              </a:xfrm>
            </p:grpSpPr>
            <p:sp>
              <p:nvSpPr>
                <p:cNvPr id="6" name="Freeform 1045">
                  <a:extLst>
                    <a:ext uri="{FF2B5EF4-FFF2-40B4-BE49-F238E27FC236}">
                      <a16:creationId xmlns:a16="http://schemas.microsoft.com/office/drawing/2014/main" id="{5496BCC5-4D4C-8527-1C89-3D7B8FFF4BA7}"/>
                    </a:ext>
                  </a:extLst>
                </p:cNvPr>
                <p:cNvSpPr/>
                <p:nvPr/>
              </p:nvSpPr>
              <p:spPr bwMode="auto">
                <a:xfrm>
                  <a:off x="12071" y="4292"/>
                  <a:ext cx="508" cy="395"/>
                </a:xfrm>
                <a:custGeom>
                  <a:avLst/>
                  <a:gdLst>
                    <a:gd name="T0" fmla="*/ 136 w 136"/>
                    <a:gd name="T1" fmla="*/ 69 h 106"/>
                    <a:gd name="T2" fmla="*/ 0 w 136"/>
                    <a:gd name="T3" fmla="*/ 69 h 106"/>
                    <a:gd name="T4" fmla="*/ 68 w 136"/>
                    <a:gd name="T5" fmla="*/ 0 h 106"/>
                    <a:gd name="T6" fmla="*/ 136 w 136"/>
                    <a:gd name="T7" fmla="*/ 69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36" h="106">
                      <a:moveTo>
                        <a:pt x="136" y="69"/>
                      </a:moveTo>
                      <a:cubicBezTo>
                        <a:pt x="136" y="106"/>
                        <a:pt x="0" y="106"/>
                        <a:pt x="0" y="69"/>
                      </a:cubicBezTo>
                      <a:cubicBezTo>
                        <a:pt x="0" y="31"/>
                        <a:pt x="30" y="0"/>
                        <a:pt x="68" y="0"/>
                      </a:cubicBezTo>
                      <a:cubicBezTo>
                        <a:pt x="106" y="0"/>
                        <a:pt x="136" y="31"/>
                        <a:pt x="136" y="69"/>
                      </a:cubicBezTo>
                      <a:close/>
                    </a:path>
                  </a:pathLst>
                </a:custGeom>
                <a:noFill/>
                <a:ln w="38100" cap="flat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7" name="Oval 1046">
                  <a:extLst>
                    <a:ext uri="{FF2B5EF4-FFF2-40B4-BE49-F238E27FC236}">
                      <a16:creationId xmlns:a16="http://schemas.microsoft.com/office/drawing/2014/main" id="{748513D1-4A9B-DDF1-7792-D802083C08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186" y="3970"/>
                  <a:ext cx="276" cy="276"/>
                </a:xfrm>
                <a:prstGeom prst="ellipse">
                  <a:avLst/>
                </a:prstGeom>
                <a:noFill/>
                <a:ln w="38100" cap="flat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5" name="Freeform 39">
                <a:extLst>
                  <a:ext uri="{FF2B5EF4-FFF2-40B4-BE49-F238E27FC236}">
                    <a16:creationId xmlns:a16="http://schemas.microsoft.com/office/drawing/2014/main" id="{E26F4DF2-C5F2-E338-178F-4FCAAFE98AF8}"/>
                  </a:ext>
                </a:extLst>
              </p:cNvPr>
              <p:cNvSpPr/>
              <p:nvPr/>
            </p:nvSpPr>
            <p:spPr bwMode="auto">
              <a:xfrm>
                <a:off x="11613" y="6354"/>
                <a:ext cx="1106" cy="315"/>
              </a:xfrm>
              <a:custGeom>
                <a:avLst/>
                <a:gdLst>
                  <a:gd name="T0" fmla="*/ 216 w 216"/>
                  <a:gd name="T1" fmla="*/ 0 h 48"/>
                  <a:gd name="T2" fmla="*/ 216 w 216"/>
                  <a:gd name="T3" fmla="*/ 48 h 48"/>
                  <a:gd name="T4" fmla="*/ 0 w 216"/>
                  <a:gd name="T5" fmla="*/ 48 h 48"/>
                  <a:gd name="T6" fmla="*/ 0 w 216"/>
                  <a:gd name="T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" h="48">
                    <a:moveTo>
                      <a:pt x="216" y="0"/>
                    </a:moveTo>
                    <a:lnTo>
                      <a:pt x="216" y="48"/>
                    </a:lnTo>
                    <a:lnTo>
                      <a:pt x="0" y="48"/>
                    </a:lnTo>
                    <a:lnTo>
                      <a:pt x="0" y="0"/>
                    </a:lnTo>
                  </a:path>
                </a:pathLst>
              </a:custGeom>
              <a:noFill/>
              <a:ln w="38100" cap="rnd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1" name="PA-文本框 6">
              <a:extLst>
                <a:ext uri="{FF2B5EF4-FFF2-40B4-BE49-F238E27FC236}">
                  <a16:creationId xmlns:a16="http://schemas.microsoft.com/office/drawing/2014/main" id="{F7B89926-C24D-B9CE-EDB4-2ECD14D5B95D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10924897" y="575509"/>
              <a:ext cx="2411154" cy="700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en-US" altLang="zh-CN" sz="1400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Join Us</a:t>
              </a:r>
            </a:p>
            <a:p>
              <a:pPr algn="l">
                <a:lnSpc>
                  <a:spcPct val="150000"/>
                </a:lnSpc>
              </a:pPr>
              <a:endParaRPr lang="en-US" altLang="zh-CN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027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DEB54F03-26AE-462F-8F87-52442A4DC5EF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Repository"/>
  <p:tag name="ISPRING_OUTPUT_FOLDER" val="C:\Users\codi\Desktop\20190430包图\1"/>
  <p:tag name="ISPRING_PRESENTATION_TITLE" val="蓝色简约商务风企业校园招聘PPT模板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</TotalTime>
  <Words>357</Words>
  <Application>Microsoft Office PowerPoint</Application>
  <PresentationFormat>自定义</PresentationFormat>
  <Paragraphs>33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等线</vt:lpstr>
      <vt:lpstr>微软雅黑</vt:lpstr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蓝色简约商务风企业校园招聘PPT模板</dc:title>
  <dc:creator>Administrator</dc:creator>
  <cp:lastModifiedBy>付 雅</cp:lastModifiedBy>
  <cp:revision>17</cp:revision>
  <dcterms:created xsi:type="dcterms:W3CDTF">2019-04-10T15:12:30Z</dcterms:created>
  <dcterms:modified xsi:type="dcterms:W3CDTF">2022-12-12T07:39:45Z</dcterms:modified>
</cp:coreProperties>
</file>